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" id="{2a75ced5-fcc7-a92c-a3dd-e034d75399e7}">
          <p14:sldIdLst>
            <p14:sldId id="256"/>
          </p14:sldIdLst>
        </p14:section>
        <p14:section name="Alcance de los servicios" id="{baefc350-8096-732c-7f33-b79328b76ad1}">
          <p14:sldIdLst>
            <p14:sldId id="257"/>
            <p14:sldId id="258"/>
            <p14:sldId id="259"/>
            <p14:sldId id="260"/>
          </p14:sldIdLst>
        </p14:section>
        <p14:section name="Cierre" id="{1a743653-05e2-04de-ebeb-ce0d93945df1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Portada. Edite el rótulo, el título (máximo dos líneas) y la fecha en el mismo cuadro de texto.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Divisor de sección. Cambie el numeral y el título de la sección.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Contenido con texto e imagen. Sustituya el rectángulo gris por una fotografía (Insertar &gt; Imágenes) y elimine el pie del marcador.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Contenido con tabla. Añada o elimine filas; mantenga la columna Avance alineada a la derecha y el Estado en negrita con su color.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Contenido con cifras. Tres bloques: número grande, leyenda corta y la marca ámbar encima.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Cierre. Un solo dato de contacto bajo el logotipo vertical.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0616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ffice-work/pptx/pattern-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0"/>
            <a:ext cx="7620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04342" y="0"/>
            <a:ext cx="76200" cy="6858000"/>
          </a:xfrm>
          <a:prstGeom prst="rect">
            <a:avLst/>
          </a:prstGeom>
          <a:solidFill>
            <a:srgbClr val="F2A900"/>
          </a:solidFill>
          <a:ln w="12700">
            <a:solidFill>
              <a:srgbClr val="F2A900"/>
            </a:solidFill>
            <a:prstDash val="solid"/>
          </a:ln>
        </p:spPr>
      </p:sp>
      <p:pic>
        <p:nvPicPr>
          <p:cNvPr id="4" name="Image 1" descr="/home/claude/office-brief/meridian-horizontal-inversa-120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09600"/>
            <a:ext cx="3302000" cy="886037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body" hasCustomPrompt="1"/>
          </p:nvPr>
        </p:nvSpPr>
        <p:spPr>
          <a:xfrm>
            <a:off x="1524000" y="2794000"/>
            <a:ext cx="7620000" cy="330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bg1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Título de la presentación</a:t>
            </a:r>
            <a:endParaRPr lang="en-US" sz="4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sor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4342" y="0"/>
            <a:ext cx="76200" cy="6858000"/>
          </a:xfrm>
          <a:prstGeom prst="rect">
            <a:avLst/>
          </a:prstGeom>
          <a:solidFill>
            <a:srgbClr val="F2A900"/>
          </a:solidFill>
          <a:ln w="12700">
            <a:solidFill>
              <a:srgbClr val="F2A900"/>
            </a:solidFill>
            <a:prstDash val="solid"/>
          </a:ln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1524000" y="1524000"/>
            <a:ext cx="7620000" cy="3810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Título de la sección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524000" y="6210300"/>
            <a:ext cx="5715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MERIDIAN Supply &amp; Services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7713" y="0"/>
            <a:ext cx="38100" cy="6858000"/>
          </a:xfrm>
          <a:prstGeom prst="rect">
            <a:avLst/>
          </a:prstGeom>
          <a:solidFill>
            <a:srgbClr val="F2A900"/>
          </a:solidFill>
          <a:ln w="12700">
            <a:solidFill>
              <a:srgbClr val="F2A900"/>
            </a:solidFill>
            <a:prstDash val="solid"/>
          </a:ln>
        </p:spPr>
      </p:sp>
      <p:pic>
        <p:nvPicPr>
          <p:cNvPr id="3" name="Image 0" descr="/home/claude/office-brief/meridian-compacto-color-120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6034088"/>
            <a:ext cx="1905000" cy="417513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1524000" y="609600"/>
            <a:ext cx="10058400" cy="2159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" spc="150" kern="0" dirty="0">
                <a:solidFill>
                  <a:schemeClr val="accent6"/>
                </a:solidFill>
                <a:latin typeface="Barlow SemiBold" pitchFamily="34" charset="0"/>
                <a:ea typeface="Barlow SemiBold" pitchFamily="34" charset="-122"/>
                <a:cs typeface="Barlow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" spc="150" kern="0" dirty="0">
                <a:solidFill>
                  <a:schemeClr val="accent6"/>
                </a:solidFill>
                <a:latin typeface="Barlow SemiBold" pitchFamily="34" charset="0"/>
                <a:ea typeface="Barlow SemiBold" pitchFamily="34" charset="-122"/>
                <a:cs typeface="Barlow SemiBold" pitchFamily="34" charset="-120"/>
              </a:rPr>
              <a:t>RÓTULO DE LA SECCIÓN</a:t>
            </a:r>
            <a:endParaRPr lang="en-US" sz="11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1524000" y="8763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dirty="0">
                <a:solidFill>
                  <a:schemeClr val="tx2"/>
                </a:solidFill>
                <a:latin typeface="Barlow Semi Condensed SemiBold" pitchFamily="34" charset="0"/>
                <a:ea typeface="Barlow Semi Condensed SemiBold" pitchFamily="34" charset="-122"/>
                <a:cs typeface="Barlow Semi Condensed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600" dirty="0">
                <a:solidFill>
                  <a:schemeClr val="tx2"/>
                </a:solidFill>
                <a:latin typeface="Barlow Semi Condensed SemiBold" pitchFamily="34" charset="0"/>
                <a:ea typeface="Barlow Semi Condensed SemiBold" pitchFamily="34" charset="-122"/>
                <a:cs typeface="Barlow Semi Condensed SemiBold" pitchFamily="34" charset="-120"/>
              </a:rPr>
              <a:t>Título de la diapositiva</a:t>
            </a:r>
            <a:endParaRPr lang="en-US" sz="26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1524000" y="1625600"/>
            <a:ext cx="5080000" cy="3810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1400"/>
              </a:spcAft>
              <a:buNone/>
              <a:defRPr lang="en-US" sz="1200" dirty="0">
                <a:solidFill>
                  <a:schemeClr val="tx1"/>
                </a:solidFill>
                <a:latin typeface="Barlow" pitchFamily="34" charset="0"/>
                <a:ea typeface="Barlow" pitchFamily="34" charset="-122"/>
                <a:cs typeface="Barlow" pitchFamily="34" charset="-120"/>
              </a:defRPr>
            </a:lvl1pPr>
          </a:lstStyle>
          <a:p>
            <a:pPr algn="l" indent="0" marL="0">
              <a:spcAft>
                <a:spcPts val="14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Texto de la diapositiva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66400" y="6261100"/>
            <a:ext cx="10160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b"/>
          <a:lstStyle>
            <a:lvl1pPr>
              <a:defRPr sz="1000">
                <a:solidFill>
                  <a:srgbClr val="5A6673"/>
                </a:solidFill>
                <a:latin typeface="Barlow"/>
                <a:ea typeface="Barlow"/>
                <a:cs typeface="Barlow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ffice-brief/meridian-vertical-color-120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0" y="1587500"/>
            <a:ext cx="1905000" cy="1787525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0" y="5651500"/>
            <a:ext cx="7620000" cy="25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300" dirty="0">
                <a:solidFill>
                  <a:schemeClr val="accent5"/>
                </a:solidFill>
                <a:latin typeface="Barlow" pitchFamily="34" charset="0"/>
                <a:ea typeface="Barlow" pitchFamily="34" charset="-122"/>
                <a:cs typeface="Barlow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meridianve.com · info@meridianve.com</a:t>
            </a:r>
            <a:endParaRPr lang="en-US" sz="13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66400" y="6261100"/>
            <a:ext cx="10160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b"/>
          <a:lstStyle>
            <a:lvl1pPr>
              <a:defRPr sz="1000">
                <a:solidFill>
                  <a:srgbClr val="5A6673"/>
                </a:solidFill>
                <a:latin typeface="Barlow"/>
                <a:ea typeface="Barlow"/>
                <a:cs typeface="Barlow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body" hasCustomPrompt="1"/>
          </p:nvPr>
        </p:nvSpPr>
        <p:spPr>
          <a:xfrm>
            <a:off x="1524000" y="2794000"/>
            <a:ext cx="762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spcAft>
                <a:spcPts val="700"/>
              </a:spcAft>
              <a:buNone/>
            </a:pPr>
            <a:r>
              <a:rPr lang="en-US" sz="1100" b="1" spc="150" kern="0" dirty="0">
                <a:solidFill>
                  <a:schemeClr val="accent1"/>
                </a:solidFill>
                <a:latin typeface="Barlow SemiBold" pitchFamily="34" charset="0"/>
                <a:ea typeface="Barlow SemiBold" pitchFamily="34" charset="-122"/>
                <a:cs typeface="Barlow SemiBold" pitchFamily="34" charset="-120"/>
              </a:rPr>
              <a:t>PRESENTACIÓN CORPORATIVA</a:t>
            </a:r>
            <a:endParaRPr lang="en-US" sz="4200" dirty="0"/>
          </a:p>
          <a:p>
            <a:pPr algn="l" indent="0" marL="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None/>
            </a:pPr>
            <a:r>
              <a:rPr lang="en-US" sz="4200" b="1" dirty="0">
                <a:solidFill>
                  <a:schemeClr val="bg1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Servicios para la industria del petróleo y el gas</a:t>
            </a:r>
            <a:endParaRPr lang="en-US" sz="42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accent4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Noviembre de 2026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1524000" y="1524000"/>
            <a:ext cx="762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7500" b="1" dirty="0">
                <a:solidFill>
                  <a:schemeClr val="accent1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02</a:t>
            </a:r>
            <a:endParaRPr lang="en-US" sz="3200" dirty="0"/>
          </a:p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Alcance de los servicios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1524000" y="609600"/>
            <a:ext cx="1005840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spc="150" kern="0" dirty="0">
                <a:solidFill>
                  <a:schemeClr val="accent6"/>
                </a:solidFill>
                <a:latin typeface="Barlow SemiBold" pitchFamily="34" charset="0"/>
                <a:ea typeface="Barlow SemiBold" pitchFamily="34" charset="-122"/>
                <a:cs typeface="Barlow SemiBold" pitchFamily="34" charset="-120"/>
              </a:rPr>
              <a:t>PLAN DE EJECUCIÓN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1524000" y="8763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tx2"/>
                </a:solidFill>
                <a:latin typeface="Barlow Semi Condensed SemiBold" pitchFamily="34" charset="0"/>
                <a:ea typeface="Barlow Semi Condensed SemiBold" pitchFamily="34" charset="-122"/>
                <a:cs typeface="Barlow Semi Condensed SemiBold" pitchFamily="34" charset="-120"/>
              </a:rPr>
              <a:t>Movilización en tres fases</a:t>
            </a:r>
            <a:endParaRPr lang="en-US" sz="26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1524000" y="1625600"/>
            <a:ext cx="508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400"/>
              </a:spcAft>
              <a:buNone/>
            </a:pPr>
            <a:r>
              <a:rPr lang="en-US" sz="1200" b="1" dirty="0">
                <a:solidFill>
                  <a:schemeClr val="tx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Fase 1 · Movilización. </a:t>
            </a:r>
            <a:pPr algn="l" indent="0" marL="0">
              <a:spcAft>
                <a:spcPts val="14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Personal, equipos y permisos en locación.</a:t>
            </a:r>
            <a:endParaRPr lang="en-US" sz="1200" dirty="0"/>
          </a:p>
          <a:p>
            <a:pPr algn="l" indent="0" marL="0">
              <a:spcAft>
                <a:spcPts val="1400"/>
              </a:spcAft>
              <a:buNone/>
            </a:pPr>
            <a:r>
              <a:rPr lang="en-US" sz="1200" b="1" dirty="0">
                <a:solidFill>
                  <a:schemeClr val="tx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Fase 2 · Ejecución. </a:t>
            </a:r>
            <a:pPr algn="l" indent="0" marL="0">
              <a:spcAft>
                <a:spcPts val="14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Trabajos según el plan aprobado y reportes diarios.</a:t>
            </a:r>
            <a:endParaRPr lang="en-US" sz="1200" dirty="0"/>
          </a:p>
          <a:p>
            <a:pPr algn="l" indent="0" marL="0">
              <a:spcAft>
                <a:spcPts val="1400"/>
              </a:spcAft>
              <a:buNone/>
            </a:pPr>
            <a:r>
              <a:rPr lang="en-US" sz="1200" b="1" dirty="0">
                <a:solidFill>
                  <a:schemeClr val="tx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Fase 3 · Cierre. </a:t>
            </a:r>
            <a:pPr algn="l" indent="0" marL="0">
              <a:spcAft>
                <a:spcPts val="14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Pruebas, entrega y documentación final.</a:t>
            </a:r>
            <a:endParaRPr lang="en-US" sz="1200" dirty="0"/>
          </a:p>
        </p:txBody>
      </p:sp>
      <p:sp>
        <p:nvSpPr>
          <p:cNvPr id="5" name="Marcador de imagen"/>
          <p:cNvSpPr/>
          <p:nvPr/>
        </p:nvSpPr>
        <p:spPr>
          <a:xfrm>
            <a:off x="7010400" y="1625600"/>
            <a:ext cx="4572000" cy="2413000"/>
          </a:xfrm>
          <a:prstGeom prst="rect">
            <a:avLst/>
          </a:prstGeom>
          <a:solidFill>
            <a:schemeClr val="bg2"/>
          </a:solidFill>
          <a:ln w="12700">
            <a:solidFill>
              <a:srgbClr val="ECEFF3"/>
            </a:solidFill>
            <a:prstDash val="solid"/>
          </a:ln>
        </p:spPr>
      </p:sp>
      <p:sp>
        <p:nvSpPr>
          <p:cNvPr id="6" name="Pie del marcador de imagen"/>
          <p:cNvSpPr txBox="1"/>
          <p:nvPr/>
        </p:nvSpPr>
        <p:spPr>
          <a:xfrm>
            <a:off x="7162800" y="3505200"/>
            <a:ext cx="426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Fotografía de la operación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66400" y="6261100"/>
            <a:ext cx="10160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b"/>
          <a:lstStyle>
            <a:lvl1pPr>
              <a:defRPr sz="1000">
                <a:solidFill>
                  <a:srgbClr val="5A6673"/>
                </a:solidFill>
                <a:latin typeface="Barlow"/>
                <a:ea typeface="Barlow"/>
                <a:cs typeface="Barlow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1524000" y="609600"/>
            <a:ext cx="1005840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spc="150" kern="0" dirty="0">
                <a:solidFill>
                  <a:schemeClr val="accent6"/>
                </a:solidFill>
                <a:latin typeface="Barlow SemiBold" pitchFamily="34" charset="0"/>
                <a:ea typeface="Barlow SemiBold" pitchFamily="34" charset="-122"/>
                <a:cs typeface="Barlow SemiBold" pitchFamily="34" charset="-120"/>
              </a:rPr>
              <a:t>SEGUIMIENTO DEL PROYECTO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1524000" y="8763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tx2"/>
                </a:solidFill>
                <a:latin typeface="Barlow Semi Condensed SemiBold" pitchFamily="34" charset="0"/>
                <a:ea typeface="Barlow Semi Condensed SemiBold" pitchFamily="34" charset="-122"/>
                <a:cs typeface="Barlow Semi Condensed SemiBold" pitchFamily="34" charset="-120"/>
              </a:rPr>
              <a:t>Estado de las actividades</a:t>
            </a:r>
            <a:endParaRPr lang="en-US" sz="2600" dirty="0"/>
          </a:p>
        </p:txBody>
      </p:sp>
      <p:graphicFrame>
        <p:nvGraphicFramePr>
          <p:cNvPr id="5" name="Tabla de actividad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24000" y="1625600"/>
          <a:ext cx="10058400" cy="914400"/>
        </p:xfrm>
        <a:graphic>
          <a:graphicData uri="http://schemas.openxmlformats.org/drawingml/2006/table">
            <a:tbl>
              <a:tblPr/>
              <a:tblGrid>
                <a:gridCol w="4064000"/>
                <a:gridCol w="2667000"/>
                <a:gridCol w="1397000"/>
                <a:gridCol w="1930400"/>
              </a:tblGrid>
              <a:tr h="40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2545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Actividad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2545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Responsable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B2545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Avance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2545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Estado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Movilización de equipos y personal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Gerencia de Operaciones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100 %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E7490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CONFORME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Permisología y HSE en locación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Coordinación HSE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85 %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8F5E00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OBSERVACIÓN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Mantenimiento de líneas de flujo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Supervisión de Campo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60 %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E7490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CONFORME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Pruebas hidrostáticas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Ingeniería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20 %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C4262E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NO CONFORME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Entrega de documentación final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Control de Proyectos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7212B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0 %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8F5E00"/>
                          </a:solidFill>
                          <a:latin typeface="Barlow" pitchFamily="34" charset="0"/>
                          <a:ea typeface="Barlow" pitchFamily="34" charset="-122"/>
                          <a:cs typeface="Barlow" pitchFamily="34" charset="-120"/>
                        </a:rPr>
                        <a:t>OBSERVACIÓN</a:t>
                      </a:r>
                      <a:endParaRPr lang="en-US" sz="1000" dirty="0">
                        <a:latin typeface="Barlow" charset="0"/>
                        <a:ea typeface="Barlow" charset="0"/>
                        <a:cs typeface="Barlow" charset="0"/>
                      </a:endParaRPr>
                    </a:p>
                  </a:txBody>
                  <a:tcPr marL="101600" marR="1016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1"/>
          <p:cNvSpPr/>
          <p:nvPr>
            <p:ph idx="104" type="body" hasCustomPrompt="1"/>
          </p:nvPr>
        </p:nvSpPr>
        <p:spPr>
          <a:xfrm>
            <a:off x="1524000" y="1625600"/>
            <a:ext cx="508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400"/>
              </a:spcAft>
              <a:buNone/>
            </a:pP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66400" y="6261100"/>
            <a:ext cx="10160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b"/>
          <a:lstStyle>
            <a:lvl1pPr>
              <a:defRPr sz="1000">
                <a:solidFill>
                  <a:srgbClr val="5A6673"/>
                </a:solidFill>
                <a:latin typeface="Barlow"/>
                <a:ea typeface="Barlow"/>
                <a:cs typeface="Barlow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1524000" y="609600"/>
            <a:ext cx="1005840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spc="150" kern="0" dirty="0">
                <a:solidFill>
                  <a:schemeClr val="accent6"/>
                </a:solidFill>
                <a:latin typeface="Barlow SemiBold" pitchFamily="34" charset="0"/>
                <a:ea typeface="Barlow SemiBold" pitchFamily="34" charset="-122"/>
                <a:cs typeface="Barlow SemiBold" pitchFamily="34" charset="-120"/>
              </a:rPr>
              <a:t>NUESTRA TRAYECTORIA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1524000" y="8763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tx2"/>
                </a:solidFill>
                <a:latin typeface="Barlow Semi Condensed SemiBold" pitchFamily="34" charset="0"/>
                <a:ea typeface="Barlow Semi Condensed SemiBold" pitchFamily="34" charset="-122"/>
                <a:cs typeface="Barlow Semi Condensed SemiBold" pitchFamily="34" charset="-120"/>
              </a:rPr>
              <a:t>Cifras que nos respaldan</a:t>
            </a:r>
            <a:endParaRPr lang="en-US" sz="2600" dirty="0"/>
          </a:p>
        </p:txBody>
      </p:sp>
      <p:sp>
        <p:nvSpPr>
          <p:cNvPr id="4" name="Marca cifra 1"/>
          <p:cNvSpPr/>
          <p:nvPr/>
        </p:nvSpPr>
        <p:spPr>
          <a:xfrm>
            <a:off x="1524000" y="2286000"/>
            <a:ext cx="254000" cy="254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2A900"/>
            </a:solidFill>
            <a:prstDash val="solid"/>
          </a:ln>
        </p:spPr>
      </p:sp>
      <p:sp>
        <p:nvSpPr>
          <p:cNvPr id="5" name="Cifra 1"/>
          <p:cNvSpPr txBox="1"/>
          <p:nvPr/>
        </p:nvSpPr>
        <p:spPr>
          <a:xfrm>
            <a:off x="1524000" y="24638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tx2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15</a:t>
            </a:r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 años</a:t>
            </a:r>
            <a:endParaRPr lang="en-US" sz="4800" dirty="0"/>
          </a:p>
        </p:txBody>
      </p:sp>
      <p:sp>
        <p:nvSpPr>
          <p:cNvPr id="6" name="Leyenda cifra 1"/>
          <p:cNvSpPr txBox="1"/>
          <p:nvPr/>
        </p:nvSpPr>
        <p:spPr>
          <a:xfrm>
            <a:off x="1524000" y="3251200"/>
            <a:ext cx="304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 experiencia en operaciones de campo</a:t>
            </a:r>
            <a:endParaRPr lang="en-US" sz="1000" dirty="0"/>
          </a:p>
        </p:txBody>
      </p:sp>
      <p:sp>
        <p:nvSpPr>
          <p:cNvPr id="7" name="Marca cifra 2"/>
          <p:cNvSpPr/>
          <p:nvPr/>
        </p:nvSpPr>
        <p:spPr>
          <a:xfrm>
            <a:off x="5029200" y="2286000"/>
            <a:ext cx="254000" cy="254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2A900"/>
            </a:solidFill>
            <a:prstDash val="solid"/>
          </a:ln>
        </p:spPr>
      </p:sp>
      <p:sp>
        <p:nvSpPr>
          <p:cNvPr id="8" name="Cifra 2"/>
          <p:cNvSpPr txBox="1"/>
          <p:nvPr/>
        </p:nvSpPr>
        <p:spPr>
          <a:xfrm>
            <a:off x="5029200" y="24638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tx2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320</a:t>
            </a:r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 personas</a:t>
            </a:r>
            <a:endParaRPr lang="en-US" sz="4800" dirty="0"/>
          </a:p>
        </p:txBody>
      </p:sp>
      <p:sp>
        <p:nvSpPr>
          <p:cNvPr id="9" name="Leyenda cifra 2"/>
          <p:cNvSpPr txBox="1"/>
          <p:nvPr/>
        </p:nvSpPr>
        <p:spPr>
          <a:xfrm>
            <a:off x="5029200" y="3251200"/>
            <a:ext cx="304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en nómina técnica y operativa</a:t>
            </a:r>
            <a:endParaRPr lang="en-US" sz="1000" dirty="0"/>
          </a:p>
        </p:txBody>
      </p:sp>
      <p:sp>
        <p:nvSpPr>
          <p:cNvPr id="10" name="Marca cifra 3"/>
          <p:cNvSpPr/>
          <p:nvPr/>
        </p:nvSpPr>
        <p:spPr>
          <a:xfrm>
            <a:off x="8534400" y="2286000"/>
            <a:ext cx="254000" cy="254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2A900"/>
            </a:solidFill>
            <a:prstDash val="solid"/>
          </a:ln>
        </p:spPr>
      </p:sp>
      <p:sp>
        <p:nvSpPr>
          <p:cNvPr id="11" name="Cifra 3"/>
          <p:cNvSpPr txBox="1"/>
          <p:nvPr/>
        </p:nvSpPr>
        <p:spPr>
          <a:xfrm>
            <a:off x="8534400" y="2463800"/>
            <a:ext cx="304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tx2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0</a:t>
            </a:r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Barlow Semi Condensed" pitchFamily="34" charset="0"/>
                <a:ea typeface="Barlow Semi Condensed" pitchFamily="34" charset="-122"/>
                <a:cs typeface="Barlow Semi Condensed" pitchFamily="34" charset="-120"/>
              </a:rPr>
              <a:t> accidentes</a:t>
            </a:r>
            <a:endParaRPr lang="en-US" sz="4800" dirty="0"/>
          </a:p>
        </p:txBody>
      </p:sp>
      <p:sp>
        <p:nvSpPr>
          <p:cNvPr id="12" name="Leyenda cifra 3"/>
          <p:cNvSpPr txBox="1"/>
          <p:nvPr/>
        </p:nvSpPr>
        <p:spPr>
          <a:xfrm>
            <a:off x="8534400" y="3251200"/>
            <a:ext cx="304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con tiempo perdido en los últimos 36 meses</a:t>
            </a:r>
            <a:endParaRPr lang="en-US" sz="1000" dirty="0"/>
          </a:p>
        </p:txBody>
      </p:sp>
      <p:sp>
        <p:nvSpPr>
          <p:cNvPr id="14" name="Text 1"/>
          <p:cNvSpPr/>
          <p:nvPr>
            <p:ph idx="104" type="body" hasCustomPrompt="1"/>
          </p:nvPr>
        </p:nvSpPr>
        <p:spPr>
          <a:xfrm>
            <a:off x="1524000" y="1625600"/>
            <a:ext cx="508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400"/>
              </a:spcAft>
              <a:buNone/>
            </a:pP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66400" y="6261100"/>
            <a:ext cx="10160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b"/>
          <a:lstStyle>
            <a:lvl1pPr>
              <a:defRPr sz="1000">
                <a:solidFill>
                  <a:srgbClr val="5A6673"/>
                </a:solidFill>
                <a:latin typeface="Barlow"/>
                <a:ea typeface="Barlow"/>
                <a:cs typeface="Barlow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2286000" y="5651500"/>
            <a:ext cx="762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meridianve.com · info@meridianve.com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RIDIAN">
  <a:themeElements>
    <a:clrScheme name="MERIDIAN">
      <a:dk1>
        <a:srgbClr val="17212B"/>
      </a:dk1>
      <a:lt1>
        <a:srgbClr val="FFFFFF"/>
      </a:lt1>
      <a:dk2>
        <a:srgbClr val="0B2545"/>
      </a:dk2>
      <a:lt2>
        <a:srgbClr val="ECEFF3"/>
      </a:lt2>
      <a:accent1>
        <a:srgbClr val="F2A900"/>
      </a:accent1>
      <a:accent2>
        <a:srgbClr val="1F4E79"/>
      </a:accent2>
      <a:accent3>
        <a:srgbClr val="061629"/>
      </a:accent3>
      <a:accent4>
        <a:srgbClr val="C9D6E4"/>
      </a:accent4>
      <a:accent5>
        <a:srgbClr val="5A6673"/>
      </a:accent5>
      <a:accent6>
        <a:srgbClr val="8F5E00"/>
      </a:accent6>
      <a:hlink>
        <a:srgbClr val="1F4E79"/>
      </a:hlink>
      <a:folHlink>
        <a:srgbClr val="5A6673"/>
      </a:folHlink>
    </a:clrScheme>
    <a:fontScheme name="MERIDIAN">
      <a:majorFont>
        <a:latin typeface="Barlow Semi Condense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Barlow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MERIDIAN Supply &amp;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presentación MERIDIAN</dc:title>
  <dc:subject>Plantilla corporativa 16:9</dc:subject>
  <dc:creator>MERIDIAN Supply &amp;amp; Services</dc:creator>
  <cp:lastModifiedBy>MERIDIAN Supply &amp;amp; Services</cp:lastModifiedBy>
  <cp:revision>1</cp:revision>
  <dcterms:created xsi:type="dcterms:W3CDTF">2026-11-02T19:01:41Z</dcterms:created>
  <dcterms:modified xsi:type="dcterms:W3CDTF">2026-11-02T19:01:41Z</dcterms:modified>
</cp:coreProperties>
</file>